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1" r:id="rId5"/>
    <p:sldId id="262" r:id="rId6"/>
    <p:sldId id="274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27275A-5004-4488-BB2B-8541C3EB84DB}" v="6" dt="2018-08-08T09:05:58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/>
    <p:restoredTop sz="94647"/>
  </p:normalViewPr>
  <p:slideViewPr>
    <p:cSldViewPr snapToGrid="0" snapToObjects="1">
      <p:cViewPr varScale="1">
        <p:scale>
          <a:sx n="58" d="100"/>
          <a:sy n="58" d="100"/>
        </p:scale>
        <p:origin x="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106F-A246-2E48-9544-E8146AB80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29C53-2CA9-764A-93AB-ECAD546B0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782C-8745-7347-B6AC-4D877228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CFD0D-118D-4441-A91C-1B836A28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B8388-0632-6942-96AC-2D619404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4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59CC8-54DA-0A42-9DA3-C9E7FB11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DD596-2259-614F-A986-3F25CF600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5B1C8-F927-B147-8326-E3862924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B53A9-157A-9941-B952-607DAB5F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697C-66DE-734A-9CA9-579BCEA1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AABD5-DA08-A547-B641-D0E088917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8267B-68DB-BD49-A9B4-434AE7BB2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2D5EC-A445-FF43-82E6-1E7554A5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6C67B-5186-6A4F-8CC0-6CBFEB11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F1686-2B7E-F34D-B970-CC7FA2D3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EA2F-4473-0948-AB43-EBE33511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B151-747D-604F-903D-9A920F31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7E0C-8A67-AE45-9E33-B90E65F8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27D1-B1FA-884E-BB86-6AA912AD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0875C-8A74-6B43-8AF6-63659F8E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2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3F97-6513-314A-BEB3-8AC3A43C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1008-6364-A640-BA0B-D8775884B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B27E-7D19-9148-AFBE-D10DF7C1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7AB2F-DBDD-3343-AB56-539EF251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2543B-D933-004D-99FF-224DE8B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9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E5657-C487-1D4B-9C65-4DD0F323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2E6E-20E6-9043-A03F-A481416CA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B42E3-D2BE-6F4D-92FC-1494FD65C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5245B-18BD-FF4F-92B6-242006FB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81255-874F-754B-A47E-861DA0CD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19D76-7CF9-AC46-8DF1-89FFCD7B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2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3E17C-5F89-8D43-BA72-7627FFCB1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69009-5908-0446-A2D3-27CA7612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4F87B-6AD1-4F41-B65A-1712AF5CC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BD845-9E91-C744-AC94-1F3B0763A6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5476AE-7625-BD41-9CA9-51364370D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E53358-AC69-5B4B-A141-FBCF7AC8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FCEA71-D074-9149-9053-65C6E547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57ED6-3E53-184B-96E1-A81C0B36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7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7104-1EED-AC46-9BFE-74C4C8973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A8C08-9E8C-6741-A2F0-5FAB6AE5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D7E1B8-2D7B-4548-B1EC-8C766C92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0B748-F1C5-8749-8C42-DAC929DF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E7249-F53D-4B4D-A448-22699C3D2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82F3B-F381-C642-956B-8B897A4E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99A17-3A94-2D4B-863A-D140FD43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4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8CEF-1C51-8C45-A4DD-823EF2ED1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374CA-1122-FA4B-B960-C80ADBD8C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A1D2F-31D9-944B-9E05-A6DF632D8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8C1F2-E75A-7847-BE97-4BAFD26A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89FF9-DBBA-CD42-95A8-C1446B01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18F56-7D9A-9D48-8FD1-C96B13CC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87D9-2240-8D42-BF6D-3237D5EF1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3825A-5AFC-8A42-93C4-F00E40A0F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956E5-5DA8-AB49-9E03-65283DF2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163D5-4687-C243-A8A2-0650A788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00BF0-29B6-B343-A484-59353A8A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8E5C9-1065-5147-B725-91FB9915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1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B6787-B51F-DB42-9E52-63E10EB8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B9472-27F5-2144-BCEC-3E0A96761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52788-8A6E-D24F-82D2-F38C9E41A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2730A-859E-B540-ADF3-E97069AD1FD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DDB45-653D-0C49-B78E-967549C7B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C715-0B9A-0348-A62C-3F8BCE535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5DC9C-C50D-D242-B083-59CEE071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Gradien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1B2A4A"/>
              </a:gs>
              <a:gs pos="50000">
                <a:srgbClr val="1E3158"/>
              </a:gs>
              <a:gs pos="100000">
                <a:srgbClr val="243B6A"/>
              </a:gs>
            </a:gsLst>
            <a:lin ang="5400000" scaled="1"/>
          </a:gra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op Accent Line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50000">
                <a:srgbClr val="00D4AA"/>
              </a:gs>
              <a:gs pos="100000">
                <a:srgbClr val="4A9EFF"/>
              </a:gs>
            </a:gsLst>
            <a:lin ang="0" scaled="1"/>
          </a:gra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Deco Circle"/>
          <p:cNvSpPr/>
          <p:nvPr/>
        </p:nvSpPr>
        <p:spPr>
          <a:xfrm>
            <a:off x="9144000" y="-1016000"/>
            <a:ext cx="4445000" cy="4445000"/>
          </a:xfrm>
          <a:prstGeom prst="ellipse">
            <a:avLst/>
          </a:prstGeom>
          <a:solidFill>
            <a:srgbClr val="4A9EFF">
              <a:alpha val="8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Deco Circle 2"/>
          <p:cNvSpPr/>
          <p:nvPr/>
        </p:nvSpPr>
        <p:spPr>
          <a:xfrm>
            <a:off x="-1270000" y="4445000"/>
            <a:ext cx="3556000" cy="3556000"/>
          </a:xfrm>
          <a:prstGeom prst="ellipse">
            <a:avLst/>
          </a:prstGeom>
          <a:solidFill>
            <a:srgbClr val="00D4AA">
              <a:alpha val="6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Logo Text"/>
          <p:cNvSpPr/>
          <p:nvPr/>
        </p:nvSpPr>
        <p:spPr>
          <a:xfrm>
            <a:off x="762000" y="381000"/>
            <a:ext cx="3175000" cy="508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/>
          <a:lstStyle/>
          <a:p>
            <a:pPr algn="l">
              <a:buNone/>
            </a:pPr>
            <a:r>
              <a:rPr lang="en-US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7" name="Main Title"/>
          <p:cNvSpPr/>
          <p:nvPr/>
        </p:nvSpPr>
        <p:spPr>
          <a:xfrm>
            <a:off x="762000" y="1778000"/>
            <a:ext cx="6604000" cy="1354217"/>
          </a:xfrm>
          <a:prstGeom prst="rect">
            <a:avLst/>
          </a:prstGeom>
          <a:noFill/>
          <a:ln w="0">
            <a:noFill/>
          </a:ln>
        </p:spPr>
        <p:txBody>
          <a:bodyPr wrap="square" lIns="0" tIns="0" rIns="0" bIns="0" anchor="t">
            <a:spAutoFit/>
          </a:bodyPr>
          <a:lstStyle/>
          <a:p>
            <a:pPr algn="l">
              <a:buNone/>
            </a:pPr>
            <a:r>
              <a:rPr lang="en-US" sz="4400" b="1" dirty="0">
                <a:solidFill>
                  <a:srgbClr val="FFFFFF"/>
                </a:solidFill>
                <a:latin typeface="Segoe UI Semibold"/>
                <a:ea typeface="Segoe UI Semibold"/>
              </a:rPr>
              <a:t>Genspark</a:t>
            </a:r>
          </a:p>
          <a:p>
            <a:pPr algn="l">
              <a:buNone/>
            </a:pPr>
            <a:r>
              <a:rPr lang="en-US" sz="4400" b="1" dirty="0">
                <a:solidFill>
                  <a:srgbClr val="FFFFFF"/>
                </a:solidFill>
                <a:latin typeface="Segoe UI Semibold"/>
                <a:ea typeface="Segoe UI Semibold"/>
              </a:rPr>
              <a:t>for </a:t>
            </a:r>
            <a:r>
              <a:rPr lang="en-US" sz="4400" b="1" dirty="0">
                <a:solidFill>
                  <a:srgbClr val="4A9EFF"/>
                </a:solidFill>
                <a:latin typeface="Segoe UI Semibold"/>
                <a:ea typeface="Segoe UI Semibold"/>
              </a:rPr>
              <a:t>PowerPoint</a:t>
            </a:r>
          </a:p>
        </p:txBody>
      </p:sp>
      <p:sp>
        <p:nvSpPr>
          <p:cNvPr id="8" name="Accent Bar"/>
          <p:cNvSpPr/>
          <p:nvPr/>
        </p:nvSpPr>
        <p:spPr>
          <a:xfrm>
            <a:off x="762000" y="3683000"/>
            <a:ext cx="1524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Subtitle EN"/>
          <p:cNvSpPr/>
          <p:nvPr/>
        </p:nvSpPr>
        <p:spPr>
          <a:xfrm>
            <a:off x="762000" y="3937000"/>
            <a:ext cx="6604000" cy="307777"/>
          </a:xfrm>
          <a:prstGeom prst="rect">
            <a:avLst/>
          </a:prstGeom>
          <a:noFill/>
          <a:ln w="0">
            <a:noFill/>
          </a:ln>
        </p:spPr>
        <p:txBody>
          <a:bodyPr wrap="square" lIns="0" tIns="0" rIns="0" bIns="0" anchor="t">
            <a:spAutoFit/>
          </a:bodyPr>
          <a:lstStyle/>
          <a:p>
            <a:pPr algn="l">
              <a:buNone/>
            </a:pPr>
            <a:r>
              <a:rPr lang="en-US" sz="2000" dirty="0">
                <a:solidFill>
                  <a:srgbClr val="4A9EFF"/>
                </a:solidFill>
                <a:latin typeface="Segoe UI Semibold"/>
                <a:ea typeface="Segoe UI Semibold"/>
              </a:rPr>
              <a:t>Your Enterprise Presentation Strategist</a:t>
            </a:r>
          </a:p>
        </p:txBody>
      </p:sp>
      <p:sp>
        <p:nvSpPr>
          <p:cNvPr id="10" name="Description JP"/>
          <p:cNvSpPr/>
          <p:nvPr/>
        </p:nvSpPr>
        <p:spPr>
          <a:xfrm>
            <a:off x="762000" y="4572000"/>
            <a:ext cx="7366000" cy="492443"/>
          </a:xfrm>
          <a:prstGeom prst="rect">
            <a:avLst/>
          </a:prstGeom>
          <a:noFill/>
          <a:ln w="0">
            <a:noFill/>
          </a:ln>
        </p:spPr>
        <p:txBody>
          <a:bodyPr wrap="square" lIns="0" tIns="0" rIns="0" bIns="0" anchor="t">
            <a:spAutoFit/>
          </a:bodyPr>
          <a:lstStyle/>
          <a:p>
            <a:pPr algn="l">
              <a:buNone/>
            </a:pPr>
            <a:r>
              <a:rPr lang="ja-JP" sz="1600" dirty="0">
                <a:solidFill>
                  <a:srgbClr val="B8C5D6"/>
                </a:solidFill>
                <a:latin typeface="Segoe UI"/>
                <a:ea typeface="Segoe UI"/>
              </a:rPr>
              <a:t>企業のマスタースライドと連携し、構成・レイアウト・チャートを</a:t>
            </a:r>
          </a:p>
          <a:p>
            <a:pPr algn="l">
              <a:buNone/>
            </a:pPr>
            <a:r>
              <a:rPr lang="ja-JP" sz="1600" dirty="0">
                <a:solidFill>
                  <a:srgbClr val="B8C5D6"/>
                </a:solidFill>
                <a:latin typeface="Segoe UI"/>
                <a:ea typeface="Segoe UI"/>
              </a:rPr>
              <a:t>AIが自動処理。テンプレートに妥協しないプレゼン作成を実現。</a:t>
            </a:r>
          </a:p>
        </p:txBody>
      </p:sp>
      <p:sp>
        <p:nvSpPr>
          <p:cNvPr id="11" name="Date"/>
          <p:cNvSpPr/>
          <p:nvPr/>
        </p:nvSpPr>
        <p:spPr>
          <a:xfrm>
            <a:off x="762000" y="6096000"/>
            <a:ext cx="3810000" cy="215444"/>
          </a:xfrm>
          <a:prstGeom prst="rect">
            <a:avLst/>
          </a:prstGeom>
          <a:noFill/>
          <a:ln w="0">
            <a:noFill/>
          </a:ln>
        </p:spPr>
        <p:txBody>
          <a:bodyPr wrap="square" lIns="0" tIns="0" rIns="0" bIns="0" anchor="t">
            <a:spAutoFit/>
          </a:bodyPr>
          <a:lstStyle/>
          <a:p>
            <a:pPr algn="l">
              <a:buNone/>
            </a:pPr>
            <a:r>
              <a:rPr lang="ja-JP" sz="1400" dirty="0">
                <a:solidFill>
                  <a:srgbClr val="B8C5D6">
                    <a:alpha val="70000"/>
                  </a:srgbClr>
                </a:solidFill>
                <a:latin typeface="Segoe UI"/>
                <a:ea typeface="Segoe UI"/>
              </a:rPr>
              <a:t>2026年4月13日</a:t>
            </a:r>
          </a:p>
        </p:txBody>
      </p:sp>
      <p:sp>
        <p:nvSpPr>
          <p:cNvPr id="12" name="Feature Card"/>
          <p:cNvSpPr/>
          <p:nvPr/>
        </p:nvSpPr>
        <p:spPr>
          <a:xfrm>
            <a:off x="7620000" y="1905000"/>
            <a:ext cx="3937000" cy="4191000"/>
          </a:xfrm>
          <a:prstGeom prst="roundRect">
            <a:avLst>
              <a:gd name="adj" fmla="val 8000"/>
            </a:avLst>
          </a:prstGeom>
          <a:solidFill>
            <a:srgbClr val="243B6A">
              <a:alpha val="60000"/>
            </a:srgbClr>
          </a:solidFill>
          <a:ln w="12700">
            <a:solidFill>
              <a:srgbClr val="4A9EFF">
                <a:alpha val="30000"/>
              </a:srgbClr>
            </a:solidFill>
          </a:ln>
        </p:spPr>
        <p:txBody>
          <a:bodyPr wrap="square" lIns="228600" tIns="228600" rIns="228600" bIns="228600" anchor="t"/>
          <a:lstStyle/>
          <a:p>
            <a:pPr algn="l">
              <a:buNone/>
            </a:pPr>
            <a:r>
              <a:rPr lang="ja-JP" sz="1400" b="1" dirty="0">
                <a:solidFill>
                  <a:srgbClr val="4A9EFF"/>
                </a:solidFill>
                <a:latin typeface="Segoe UI Semibold"/>
                <a:ea typeface="Segoe UI Semibold"/>
              </a:rPr>
              <a:t>✦ 主な機能</a:t>
            </a:r>
          </a:p>
          <a:p>
            <a:pPr algn="l">
              <a:buNone/>
            </a:pPr>
            <a:r>
              <a:rPr lang="ja-JP" sz="1400" dirty="0">
                <a:solidFill>
                  <a:srgbClr val="FFFFFF"/>
                </a:solidFill>
                <a:latin typeface="Segoe UI"/>
                <a:ea typeface="Segoe UI"/>
              </a:rPr>
              <a:t>▸ テンプレート自動マッチング</a:t>
            </a:r>
          </a:p>
          <a:p>
            <a:pPr algn="l">
              <a:buNone/>
            </a:pPr>
            <a:r>
              <a:rPr lang="ja-JP" sz="1400" dirty="0">
                <a:solidFill>
                  <a:srgbClr val="FFFFFF"/>
                </a:solidFill>
                <a:latin typeface="Segoe UI"/>
                <a:ea typeface="Segoe UI"/>
              </a:rPr>
              <a:t>▸ ポイント＆エディット</a:t>
            </a:r>
          </a:p>
          <a:p>
            <a:pPr algn="l">
              <a:buNone/>
            </a:pPr>
            <a:r>
              <a:rPr lang="ja-JP" sz="1400" dirty="0">
                <a:solidFill>
                  <a:srgbClr val="FFFFFF"/>
                </a:solidFill>
                <a:latin typeface="Segoe UI"/>
                <a:ea typeface="Segoe UI"/>
              </a:rPr>
              <a:t>▸ ネイティブチャート生成</a:t>
            </a:r>
          </a:p>
          <a:p>
            <a:pPr algn="l">
              <a:buNone/>
            </a:pPr>
            <a:r>
              <a:rPr lang="ja-JP" sz="1400" dirty="0">
                <a:solidFill>
                  <a:srgbClr val="FFFFFF"/>
                </a:solidFill>
                <a:latin typeface="Segoe UI"/>
                <a:ea typeface="Segoe UI"/>
              </a:rPr>
              <a:t>▸ AI音声ナレーション</a:t>
            </a:r>
          </a:p>
          <a:p>
            <a:pPr algn="l">
              <a:buNone/>
            </a:pPr>
            <a:r>
              <a:rPr lang="ja-JP" sz="1400" dirty="0">
                <a:solidFill>
                  <a:srgbClr val="FFFFFF"/>
                </a:solidFill>
                <a:latin typeface="Segoe UI"/>
                <a:ea typeface="Segoe UI"/>
              </a:rPr>
              <a:t>▸ 戦略ガイドモード</a:t>
            </a:r>
          </a:p>
        </p:txBody>
      </p:sp>
      <p:sp>
        <p:nvSpPr>
          <p:cNvPr id="13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50000">
                <a:srgbClr val="00D4AA"/>
              </a:gs>
              <a:gs pos="100000">
                <a:srgbClr val="4A9EFF"/>
              </a:gs>
            </a:gsLst>
            <a:lin ang="0" scaled="1"/>
          </a:gradFill>
          <a:ln w="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0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B2A4A"/>
              </a:gs>
              <a:gs pos="100000">
                <a:srgbClr val="162240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1" name="Top Bar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2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3" name="Deco Circle 1"/>
          <p:cNvSpPr/>
          <p:nvPr/>
        </p:nvSpPr>
        <p:spPr>
          <a:xfrm>
            <a:off x="9525000" y="-762000"/>
            <a:ext cx="3810000" cy="3810000"/>
          </a:xfrm>
          <a:prstGeom prst="ellipse">
            <a:avLst/>
          </a:prstGeom>
          <a:solidFill>
            <a:srgbClr val="243B6A">
              <a:alpha val="18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4" name="Deco Circle 2"/>
          <p:cNvSpPr/>
          <p:nvPr/>
        </p:nvSpPr>
        <p:spPr>
          <a:xfrm>
            <a:off x="-1016000" y="4826000"/>
            <a:ext cx="2794000" cy="2794000"/>
          </a:xfrm>
          <a:prstGeom prst="ellipse">
            <a:avLst/>
          </a:prstGeom>
          <a:solidFill>
            <a:srgbClr val="243B6A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5" name="Logo"/>
          <p:cNvSpPr/>
          <p:nvPr/>
        </p:nvSpPr>
        <p:spPr>
          <a:xfrm>
            <a:off x="762000" y="416639"/>
            <a:ext cx="2540000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l">
              <a:buNone/>
            </a:pPr>
            <a:r>
              <a:rPr lang="en-US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16" name="Headline"/>
          <p:cNvSpPr/>
          <p:nvPr/>
        </p:nvSpPr>
        <p:spPr>
          <a:xfrm>
            <a:off x="762000" y="775613"/>
            <a:ext cx="10668000" cy="8617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ctr">
              <a:buNone/>
            </a:pPr>
            <a:r>
              <a:rPr lang="ja-JP" sz="2800" b="1" dirty="0">
                <a:solidFill>
                  <a:srgbClr val="FFFFFF"/>
                </a:solidFill>
                <a:latin typeface="Segoe UI Semibold"/>
                <a:ea typeface="Segoe UI Semibold"/>
              </a:rPr>
              <a:t>企業グレードのプレゼン作成を</a:t>
            </a:r>
          </a:p>
          <a:p>
            <a:pPr algn="ctr">
              <a:buNone/>
            </a:pPr>
            <a:r>
              <a:rPr lang="ja-JP" sz="2800" b="1" dirty="0">
                <a:solidFill>
                  <a:srgbClr val="FFFFFF"/>
                </a:solidFill>
                <a:latin typeface="Segoe UI Semibold"/>
                <a:ea typeface="Segoe UI Semibold"/>
              </a:rPr>
              <a:t>根本から変える</a:t>
            </a:r>
            <a:r>
              <a:rPr lang="ja-JP" sz="2800" b="1" dirty="0">
                <a:solidFill>
                  <a:srgbClr val="4A9EFF"/>
                </a:solidFill>
                <a:latin typeface="Segoe UI Semibold"/>
                <a:ea typeface="Segoe UI Semibold"/>
              </a:rPr>
              <a:t>3つの柱</a:t>
            </a:r>
          </a:p>
        </p:txBody>
      </p:sp>
      <p:sp>
        <p:nvSpPr>
          <p:cNvPr id="17" name="Accent Divider"/>
          <p:cNvSpPr/>
          <p:nvPr/>
        </p:nvSpPr>
        <p:spPr>
          <a:xfrm>
            <a:off x="5461000" y="2095500"/>
            <a:ext cx="1270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8" name="Card BG 1"/>
          <p:cNvSpPr/>
          <p:nvPr/>
        </p:nvSpPr>
        <p:spPr>
          <a:xfrm>
            <a:off x="635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19" name="Ico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00" y="2857500"/>
            <a:ext cx="609600" cy="609600"/>
          </a:xfrm>
          <a:prstGeom prst="rect">
            <a:avLst/>
          </a:prstGeom>
        </p:spPr>
      </p:pic>
      <p:sp>
        <p:nvSpPr>
          <p:cNvPr id="20" name="Card Title 1"/>
          <p:cNvSpPr/>
          <p:nvPr/>
        </p:nvSpPr>
        <p:spPr>
          <a:xfrm>
            <a:off x="889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2000" b="1" dirty="0">
                <a:solidFill>
                  <a:srgbClr val="FFFFFF"/>
                </a:solidFill>
                <a:latin typeface="Segoe UI Semibold"/>
                <a:ea typeface="Segoe UI Semibold"/>
              </a:rPr>
              <a:t>テンプレート活用</a:t>
            </a:r>
          </a:p>
        </p:txBody>
      </p:sp>
      <p:sp>
        <p:nvSpPr>
          <p:cNvPr id="21" name="Card Desc 1"/>
          <p:cNvSpPr/>
          <p:nvPr/>
        </p:nvSpPr>
        <p:spPr>
          <a:xfrm>
            <a:off x="889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400" dirty="0">
                <a:solidFill>
                  <a:srgbClr val="B8C5D6"/>
                </a:solidFill>
                <a:latin typeface="Segoe UI"/>
                <a:ea typeface="Segoe UI"/>
              </a:rPr>
              <a:t>自社のマスタースライドを読み込み、AIが最適なレイアウトを自動マッチング。すべてのスライドがブランドガイドラインに準拠。</a:t>
            </a:r>
          </a:p>
        </p:txBody>
      </p:sp>
      <p:sp>
        <p:nvSpPr>
          <p:cNvPr id="22" name="Card BG 2"/>
          <p:cNvSpPr/>
          <p:nvPr/>
        </p:nvSpPr>
        <p:spPr>
          <a:xfrm>
            <a:off x="43815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3" name="Ico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857500"/>
            <a:ext cx="609600" cy="609600"/>
          </a:xfrm>
          <a:prstGeom prst="rect">
            <a:avLst/>
          </a:prstGeom>
        </p:spPr>
      </p:pic>
      <p:sp>
        <p:nvSpPr>
          <p:cNvPr id="24" name="Card Title 2"/>
          <p:cNvSpPr/>
          <p:nvPr/>
        </p:nvSpPr>
        <p:spPr>
          <a:xfrm>
            <a:off x="46355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2000" b="1" dirty="0">
                <a:solidFill>
                  <a:srgbClr val="FFFFFF"/>
                </a:solidFill>
                <a:latin typeface="Segoe UI Semibold"/>
                <a:ea typeface="Segoe UI Semibold"/>
              </a:rPr>
              <a:t>直感的な編集</a:t>
            </a:r>
          </a:p>
        </p:txBody>
      </p:sp>
      <p:sp>
        <p:nvSpPr>
          <p:cNvPr id="25" name="Card Desc 2"/>
          <p:cNvSpPr/>
          <p:nvPr/>
        </p:nvSpPr>
        <p:spPr>
          <a:xfrm>
            <a:off x="46355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400" dirty="0">
                <a:solidFill>
                  <a:srgbClr val="B8C5D6"/>
                </a:solidFill>
                <a:latin typeface="Segoe UI"/>
                <a:ea typeface="Segoe UI"/>
              </a:rPr>
              <a:t>スライド上の任意の要素を選択し、AIに変更を指示。ワンクリックで企業品質の仕上がりを実現。</a:t>
            </a:r>
          </a:p>
        </p:txBody>
      </p:sp>
      <p:sp>
        <p:nvSpPr>
          <p:cNvPr id="26" name="Card BG 3"/>
          <p:cNvSpPr/>
          <p:nvPr/>
        </p:nvSpPr>
        <p:spPr>
          <a:xfrm>
            <a:off x="8128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7" name="Ico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00" y="2857500"/>
            <a:ext cx="609600" cy="609600"/>
          </a:xfrm>
          <a:prstGeom prst="rect">
            <a:avLst/>
          </a:prstGeom>
        </p:spPr>
      </p:pic>
      <p:sp>
        <p:nvSpPr>
          <p:cNvPr id="28" name="Card Title 3"/>
          <p:cNvSpPr/>
          <p:nvPr/>
        </p:nvSpPr>
        <p:spPr>
          <a:xfrm>
            <a:off x="8382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2000" b="1" dirty="0">
                <a:solidFill>
                  <a:srgbClr val="FFFFFF"/>
                </a:solidFill>
                <a:latin typeface="Segoe UI Semibold"/>
                <a:ea typeface="Segoe UI Semibold"/>
              </a:rPr>
              <a:t>プレゼン準備</a:t>
            </a:r>
          </a:p>
        </p:txBody>
      </p:sp>
      <p:sp>
        <p:nvSpPr>
          <p:cNvPr id="29" name="Card Desc 3"/>
          <p:cNvSpPr/>
          <p:nvPr/>
        </p:nvSpPr>
        <p:spPr>
          <a:xfrm>
            <a:off x="8382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400" dirty="0">
                <a:solidFill>
                  <a:srgbClr val="B8C5D6"/>
                </a:solidFill>
                <a:latin typeface="Segoe UI"/>
                <a:ea typeface="Segoe UI"/>
              </a:rPr>
              <a:t>スピーカーノートの自動生成からスタジオ品質のナレーション作成まで。リハーサルや研修素材を一括作成。</a:t>
            </a:r>
          </a:p>
        </p:txBody>
      </p:sp>
    </p:spTree>
    <p:extLst>
      <p:ext uri="{BB962C8B-B14F-4D97-AF65-F5344CB8AC3E}">
        <p14:creationId xmlns:p14="http://schemas.microsoft.com/office/powerpoint/2010/main" val="40973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B2A4A"/>
              </a:gs>
              <a:gs pos="100000">
                <a:srgbClr val="162240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1" name="Top Bar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2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3" name="Deco Circle 1"/>
          <p:cNvSpPr/>
          <p:nvPr/>
        </p:nvSpPr>
        <p:spPr>
          <a:xfrm>
            <a:off x="9525000" y="-762000"/>
            <a:ext cx="3810000" cy="3810000"/>
          </a:xfrm>
          <a:prstGeom prst="ellipse">
            <a:avLst/>
          </a:prstGeom>
          <a:solidFill>
            <a:srgbClr val="243B6A">
              <a:alpha val="18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4" name="Deco Circle 2"/>
          <p:cNvSpPr/>
          <p:nvPr/>
        </p:nvSpPr>
        <p:spPr>
          <a:xfrm>
            <a:off x="-1016000" y="4826000"/>
            <a:ext cx="2794000" cy="2794000"/>
          </a:xfrm>
          <a:prstGeom prst="ellipse">
            <a:avLst/>
          </a:prstGeom>
          <a:solidFill>
            <a:srgbClr val="243B6A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5" name="Logo"/>
          <p:cNvSpPr/>
          <p:nvPr/>
        </p:nvSpPr>
        <p:spPr>
          <a:xfrm>
            <a:off x="762000" y="419100"/>
            <a:ext cx="2540000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l">
              <a:buNone/>
            </a:pPr>
            <a:r>
              <a:rPr lang="en-US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16" name="Headline"/>
          <p:cNvSpPr/>
          <p:nvPr/>
        </p:nvSpPr>
        <p:spPr>
          <a:xfrm>
            <a:off x="762000" y="774700"/>
            <a:ext cx="10668000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ctr">
              <a:buNone/>
            </a:pPr>
            <a:r>
              <a:rPr lang="ja-JP" sz="2400" b="1" dirty="0">
                <a:solidFill>
                  <a:srgbClr val="FFFFFF"/>
                </a:solidFill>
                <a:latin typeface="Segoe UI Semibold"/>
                <a:ea typeface="Segoe UI Semibold"/>
              </a:rPr>
              <a:t>自社テンプレートで</a:t>
            </a:r>
            <a:r>
              <a:rPr lang="ja-JP" sz="2400" b="1" dirty="0">
                <a:solidFill>
                  <a:srgbClr val="4A9EFF"/>
                </a:solidFill>
                <a:latin typeface="Segoe UI Semibold"/>
                <a:ea typeface="Segoe UI Semibold"/>
              </a:rPr>
              <a:t>ブランド準拠</a:t>
            </a:r>
            <a:r>
              <a:rPr lang="ja-JP" sz="2400" b="1" dirty="0">
                <a:solidFill>
                  <a:srgbClr val="FFFFFF"/>
                </a:solidFill>
                <a:latin typeface="Segoe UI Semibold"/>
                <a:ea typeface="Segoe UI Semibold"/>
              </a:rPr>
              <a:t>のスライドを即座に生成</a:t>
            </a:r>
          </a:p>
        </p:txBody>
      </p:sp>
      <p:sp>
        <p:nvSpPr>
          <p:cNvPr id="17" name="Accent Divider"/>
          <p:cNvSpPr/>
          <p:nvPr/>
        </p:nvSpPr>
        <p:spPr>
          <a:xfrm>
            <a:off x="5461000" y="2095500"/>
            <a:ext cx="1270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8" name="Card BG 1"/>
          <p:cNvSpPr/>
          <p:nvPr/>
        </p:nvSpPr>
        <p:spPr>
          <a:xfrm>
            <a:off x="635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19" name="Ico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00" y="2857500"/>
            <a:ext cx="609600" cy="609600"/>
          </a:xfrm>
          <a:prstGeom prst="rect">
            <a:avLst/>
          </a:prstGeom>
        </p:spPr>
      </p:pic>
      <p:sp>
        <p:nvSpPr>
          <p:cNvPr id="20" name="Card Title 1"/>
          <p:cNvSpPr/>
          <p:nvPr/>
        </p:nvSpPr>
        <p:spPr>
          <a:xfrm>
            <a:off x="889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マスター読み込み</a:t>
            </a:r>
          </a:p>
        </p:txBody>
      </p:sp>
      <p:sp>
        <p:nvSpPr>
          <p:cNvPr id="21" name="Card Desc 1"/>
          <p:cNvSpPr/>
          <p:nvPr/>
        </p:nvSpPr>
        <p:spPr>
          <a:xfrm>
            <a:off x="889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企業のマスタースライドをそのまま開いて、ビジョンを伝えるだけ。AIがアウトラインを自動構成します。</a:t>
            </a:r>
          </a:p>
        </p:txBody>
      </p:sp>
      <p:sp>
        <p:nvSpPr>
          <p:cNvPr id="22" name="Card BG 2"/>
          <p:cNvSpPr/>
          <p:nvPr/>
        </p:nvSpPr>
        <p:spPr>
          <a:xfrm>
            <a:off x="43815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3" name="Ico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857500"/>
            <a:ext cx="609600" cy="609600"/>
          </a:xfrm>
          <a:prstGeom prst="rect">
            <a:avLst/>
          </a:prstGeom>
        </p:spPr>
      </p:pic>
      <p:sp>
        <p:nvSpPr>
          <p:cNvPr id="24" name="Card Title 2"/>
          <p:cNvSpPr/>
          <p:nvPr/>
        </p:nvSpPr>
        <p:spPr>
          <a:xfrm>
            <a:off x="46355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レイアウト自動選択</a:t>
            </a:r>
          </a:p>
        </p:txBody>
      </p:sp>
      <p:sp>
        <p:nvSpPr>
          <p:cNvPr id="25" name="Card Desc 2"/>
          <p:cNvSpPr/>
          <p:nvPr/>
        </p:nvSpPr>
        <p:spPr>
          <a:xfrm>
            <a:off x="46355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コンテンツに最適なレイアウトをAIが自動マッチング。すべてのスライドがオンブランドで統一されます。</a:t>
            </a:r>
          </a:p>
        </p:txBody>
      </p:sp>
      <p:sp>
        <p:nvSpPr>
          <p:cNvPr id="26" name="Card BG 3"/>
          <p:cNvSpPr/>
          <p:nvPr/>
        </p:nvSpPr>
        <p:spPr>
          <a:xfrm>
            <a:off x="8128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7" name="Ico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00" y="2857500"/>
            <a:ext cx="609600" cy="609600"/>
          </a:xfrm>
          <a:prstGeom prst="rect">
            <a:avLst/>
          </a:prstGeom>
        </p:spPr>
      </p:pic>
      <p:sp>
        <p:nvSpPr>
          <p:cNvPr id="28" name="Card Title 3"/>
          <p:cNvSpPr/>
          <p:nvPr/>
        </p:nvSpPr>
        <p:spPr>
          <a:xfrm>
            <a:off x="8382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即デリバリー</a:t>
            </a:r>
          </a:p>
        </p:txBody>
      </p:sp>
      <p:sp>
        <p:nvSpPr>
          <p:cNvPr id="29" name="Card Desc 3"/>
          <p:cNvSpPr/>
          <p:nvPr/>
        </p:nvSpPr>
        <p:spPr>
          <a:xfrm>
            <a:off x="8382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汎用テンプレートに頼らず、自社独自のデザインシステムを尊重。完成度の高いスライドをすぐにプレゼンへ。</a:t>
            </a:r>
          </a:p>
        </p:txBody>
      </p:sp>
    </p:spTree>
    <p:extLst>
      <p:ext uri="{BB962C8B-B14F-4D97-AF65-F5344CB8AC3E}">
        <p14:creationId xmlns:p14="http://schemas.microsoft.com/office/powerpoint/2010/main" val="240856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B2A4A"/>
              </a:gs>
              <a:gs pos="100000">
                <a:srgbClr val="162240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1" name="Top Bar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2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3" name="Deco Circle 1"/>
          <p:cNvSpPr/>
          <p:nvPr/>
        </p:nvSpPr>
        <p:spPr>
          <a:xfrm>
            <a:off x="9525000" y="-762000"/>
            <a:ext cx="3810000" cy="3810000"/>
          </a:xfrm>
          <a:prstGeom prst="ellipse">
            <a:avLst/>
          </a:prstGeom>
          <a:solidFill>
            <a:srgbClr val="243B6A">
              <a:alpha val="18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4" name="Deco Circle 2"/>
          <p:cNvSpPr/>
          <p:nvPr/>
        </p:nvSpPr>
        <p:spPr>
          <a:xfrm>
            <a:off x="-1016000" y="4826000"/>
            <a:ext cx="2794000" cy="2794000"/>
          </a:xfrm>
          <a:prstGeom prst="ellipse">
            <a:avLst/>
          </a:prstGeom>
          <a:solidFill>
            <a:srgbClr val="243B6A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5" name="Logo"/>
          <p:cNvSpPr/>
          <p:nvPr/>
        </p:nvSpPr>
        <p:spPr>
          <a:xfrm>
            <a:off x="762000" y="419100"/>
            <a:ext cx="2540000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l">
              <a:buNone/>
            </a:pPr>
            <a:r>
              <a:rPr lang="en-US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16" name="Headline"/>
          <p:cNvSpPr/>
          <p:nvPr/>
        </p:nvSpPr>
        <p:spPr>
          <a:xfrm>
            <a:off x="762000" y="774700"/>
            <a:ext cx="10668000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ctr">
              <a:buNone/>
            </a:pPr>
            <a:r>
              <a:rPr lang="ja-JP" sz="2400" b="1" dirty="0">
                <a:solidFill>
                  <a:srgbClr val="FFFFFF"/>
                </a:solidFill>
                <a:latin typeface="Segoe UI Semibold"/>
                <a:ea typeface="Segoe UI Semibold"/>
              </a:rPr>
              <a:t>選んで指示するだけ — </a:t>
            </a:r>
            <a:r>
              <a:rPr lang="ja-JP" sz="2400" b="1" dirty="0">
                <a:solidFill>
                  <a:srgbClr val="4A9EFF"/>
                </a:solidFill>
                <a:latin typeface="Segoe UI Semibold"/>
                <a:ea typeface="Segoe UI Semibold"/>
              </a:rPr>
              <a:t>AIデザインアシスタント</a:t>
            </a:r>
          </a:p>
        </p:txBody>
      </p:sp>
      <p:sp>
        <p:nvSpPr>
          <p:cNvPr id="17" name="Accent Divider"/>
          <p:cNvSpPr/>
          <p:nvPr/>
        </p:nvSpPr>
        <p:spPr>
          <a:xfrm>
            <a:off x="5461000" y="2095500"/>
            <a:ext cx="1270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8" name="Card BG 1"/>
          <p:cNvSpPr/>
          <p:nvPr/>
        </p:nvSpPr>
        <p:spPr>
          <a:xfrm>
            <a:off x="635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19" name="Ico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00" y="2857500"/>
            <a:ext cx="609600" cy="609600"/>
          </a:xfrm>
          <a:prstGeom prst="rect">
            <a:avLst/>
          </a:prstGeom>
        </p:spPr>
      </p:pic>
      <p:sp>
        <p:nvSpPr>
          <p:cNvPr id="20" name="Card Title 1"/>
          <p:cNvSpPr/>
          <p:nvPr/>
        </p:nvSpPr>
        <p:spPr>
          <a:xfrm>
            <a:off x="889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要素を選択</a:t>
            </a:r>
          </a:p>
        </p:txBody>
      </p:sp>
      <p:sp>
        <p:nvSpPr>
          <p:cNvPr id="21" name="Card Desc 1"/>
          <p:cNvSpPr/>
          <p:nvPr/>
        </p:nvSpPr>
        <p:spPr>
          <a:xfrm>
            <a:off x="889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スライド上の任意の要素を選択し、AIに変更内容を伝えるだけ。テキスト・レイアウト・色・フォントを自在に調整。</a:t>
            </a:r>
          </a:p>
        </p:txBody>
      </p:sp>
      <p:sp>
        <p:nvSpPr>
          <p:cNvPr id="22" name="Card BG 2"/>
          <p:cNvSpPr/>
          <p:nvPr/>
        </p:nvSpPr>
        <p:spPr>
          <a:xfrm>
            <a:off x="43815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3" name="Ico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857500"/>
            <a:ext cx="609600" cy="609600"/>
          </a:xfrm>
          <a:prstGeom prst="rect">
            <a:avLst/>
          </a:prstGeom>
        </p:spPr>
      </p:pic>
      <p:sp>
        <p:nvSpPr>
          <p:cNvPr id="24" name="Card Title 2"/>
          <p:cNvSpPr/>
          <p:nvPr/>
        </p:nvSpPr>
        <p:spPr>
          <a:xfrm>
            <a:off x="46355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ワンクリック洗練</a:t>
            </a:r>
          </a:p>
        </p:txBody>
      </p:sp>
      <p:sp>
        <p:nvSpPr>
          <p:cNvPr id="25" name="Card Desc 2"/>
          <p:cNvSpPr/>
          <p:nvPr/>
        </p:nvSpPr>
        <p:spPr>
          <a:xfrm>
            <a:off x="46355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組み込みのポリッシュワークフローで、企業グレードのリファインメントを高速・高精度で実現します。</a:t>
            </a:r>
          </a:p>
        </p:txBody>
      </p:sp>
      <p:sp>
        <p:nvSpPr>
          <p:cNvPr id="26" name="Card BG 3"/>
          <p:cNvSpPr/>
          <p:nvPr/>
        </p:nvSpPr>
        <p:spPr>
          <a:xfrm>
            <a:off x="8128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7" name="Ico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00" y="2857500"/>
            <a:ext cx="609600" cy="609600"/>
          </a:xfrm>
          <a:prstGeom prst="rect">
            <a:avLst/>
          </a:prstGeom>
        </p:spPr>
      </p:pic>
      <p:sp>
        <p:nvSpPr>
          <p:cNvPr id="28" name="Card Title 3"/>
          <p:cNvSpPr/>
          <p:nvPr/>
        </p:nvSpPr>
        <p:spPr>
          <a:xfrm>
            <a:off x="8382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全要素を最適化</a:t>
            </a:r>
          </a:p>
        </p:txBody>
      </p:sp>
      <p:sp>
        <p:nvSpPr>
          <p:cNvPr id="29" name="Card Desc 3"/>
          <p:cNvSpPr/>
          <p:nvPr/>
        </p:nvSpPr>
        <p:spPr>
          <a:xfrm>
            <a:off x="8382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テキスト、レイアウト、配色、フォント — スライドのすべての要素をAIが最適化して仕上げます。</a:t>
            </a:r>
          </a:p>
        </p:txBody>
      </p:sp>
    </p:spTree>
    <p:extLst>
      <p:ext uri="{BB962C8B-B14F-4D97-AF65-F5344CB8AC3E}">
        <p14:creationId xmlns:p14="http://schemas.microsoft.com/office/powerpoint/2010/main" val="193540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B2A4A"/>
              </a:gs>
              <a:gs pos="100000">
                <a:srgbClr val="162240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1" name="Top Bar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2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3" name="Deco Circle 1"/>
          <p:cNvSpPr/>
          <p:nvPr/>
        </p:nvSpPr>
        <p:spPr>
          <a:xfrm>
            <a:off x="9525000" y="-762000"/>
            <a:ext cx="3810000" cy="3810000"/>
          </a:xfrm>
          <a:prstGeom prst="ellipse">
            <a:avLst/>
          </a:prstGeom>
          <a:solidFill>
            <a:srgbClr val="243B6A">
              <a:alpha val="18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4" name="Deco Circle 2"/>
          <p:cNvSpPr/>
          <p:nvPr/>
        </p:nvSpPr>
        <p:spPr>
          <a:xfrm>
            <a:off x="-1016000" y="4826000"/>
            <a:ext cx="2794000" cy="2794000"/>
          </a:xfrm>
          <a:prstGeom prst="ellipse">
            <a:avLst/>
          </a:prstGeom>
          <a:solidFill>
            <a:srgbClr val="243B6A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5" name="Logo"/>
          <p:cNvSpPr/>
          <p:nvPr/>
        </p:nvSpPr>
        <p:spPr>
          <a:xfrm>
            <a:off x="762000" y="419100"/>
            <a:ext cx="2540000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l">
              <a:buNone/>
            </a:pPr>
            <a:r>
              <a:rPr lang="en-US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16" name="Headline"/>
          <p:cNvSpPr/>
          <p:nvPr/>
        </p:nvSpPr>
        <p:spPr>
          <a:xfrm>
            <a:off x="762000" y="774700"/>
            <a:ext cx="10668000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ctr">
              <a:buNone/>
            </a:pPr>
            <a:r>
              <a:rPr lang="ja-JP" sz="2400" b="1" dirty="0">
                <a:solidFill>
                  <a:srgbClr val="FFFFFF"/>
                </a:solidFill>
                <a:latin typeface="Segoe UI Semibold"/>
                <a:ea typeface="Segoe UI Semibold"/>
              </a:rPr>
              <a:t>デザインからリハーサルまで — </a:t>
            </a:r>
            <a:r>
              <a:rPr lang="ja-JP" sz="2400" b="1" dirty="0">
                <a:solidFill>
                  <a:srgbClr val="00D4AA"/>
                </a:solidFill>
                <a:latin typeface="Segoe UI Semibold"/>
                <a:ea typeface="Segoe UI Semibold"/>
              </a:rPr>
              <a:t>ワンストップ</a:t>
            </a:r>
          </a:p>
        </p:txBody>
      </p:sp>
      <p:sp>
        <p:nvSpPr>
          <p:cNvPr id="17" name="Accent Divider"/>
          <p:cNvSpPr/>
          <p:nvPr/>
        </p:nvSpPr>
        <p:spPr>
          <a:xfrm>
            <a:off x="5461000" y="2095500"/>
            <a:ext cx="1270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8" name="Card BG 1"/>
          <p:cNvSpPr/>
          <p:nvPr/>
        </p:nvSpPr>
        <p:spPr>
          <a:xfrm>
            <a:off x="635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19" name="Ico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00" y="2857500"/>
            <a:ext cx="609600" cy="609600"/>
          </a:xfrm>
          <a:prstGeom prst="rect">
            <a:avLst/>
          </a:prstGeom>
        </p:spPr>
      </p:pic>
      <p:sp>
        <p:nvSpPr>
          <p:cNvPr id="20" name="Card Title 1"/>
          <p:cNvSpPr/>
          <p:nvPr/>
        </p:nvSpPr>
        <p:spPr>
          <a:xfrm>
            <a:off x="889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ノート自動生成</a:t>
            </a:r>
          </a:p>
        </p:txBody>
      </p:sp>
      <p:sp>
        <p:nvSpPr>
          <p:cNvPr id="21" name="Card Desc 1"/>
          <p:cNvSpPr/>
          <p:nvPr/>
        </p:nvSpPr>
        <p:spPr>
          <a:xfrm>
            <a:off x="889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スライドデザインと同時にスピーカーノートを自動生成。プレゼンの準備を大幅に効率化します。</a:t>
            </a:r>
          </a:p>
        </p:txBody>
      </p:sp>
      <p:sp>
        <p:nvSpPr>
          <p:cNvPr id="22" name="Card BG 2"/>
          <p:cNvSpPr/>
          <p:nvPr/>
        </p:nvSpPr>
        <p:spPr>
          <a:xfrm>
            <a:off x="43815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3" name="Ico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857500"/>
            <a:ext cx="609600" cy="609600"/>
          </a:xfrm>
          <a:prstGeom prst="rect">
            <a:avLst/>
          </a:prstGeom>
        </p:spPr>
      </p:pic>
      <p:sp>
        <p:nvSpPr>
          <p:cNvPr id="24" name="Card Title 2"/>
          <p:cNvSpPr/>
          <p:nvPr/>
        </p:nvSpPr>
        <p:spPr>
          <a:xfrm>
            <a:off x="46355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音声ナレーション</a:t>
            </a:r>
          </a:p>
        </p:txBody>
      </p:sp>
      <p:sp>
        <p:nvSpPr>
          <p:cNvPr id="25" name="Card Desc 2"/>
          <p:cNvSpPr/>
          <p:nvPr/>
        </p:nvSpPr>
        <p:spPr>
          <a:xfrm>
            <a:off x="46355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スタジオ品質のボイスオーバーをワンクリックで生成。音声はスライドに直接埋め込まれます。</a:t>
            </a:r>
          </a:p>
        </p:txBody>
      </p:sp>
      <p:sp>
        <p:nvSpPr>
          <p:cNvPr id="26" name="Card BG 3"/>
          <p:cNvSpPr/>
          <p:nvPr/>
        </p:nvSpPr>
        <p:spPr>
          <a:xfrm>
            <a:off x="8128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7" name="Ico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00" y="2857500"/>
            <a:ext cx="609600" cy="609600"/>
          </a:xfrm>
          <a:prstGeom prst="rect">
            <a:avLst/>
          </a:prstGeom>
        </p:spPr>
      </p:pic>
      <p:sp>
        <p:nvSpPr>
          <p:cNvPr id="28" name="Card Title 3"/>
          <p:cNvSpPr/>
          <p:nvPr/>
        </p:nvSpPr>
        <p:spPr>
          <a:xfrm>
            <a:off x="8382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800" b="1" dirty="0">
                <a:solidFill>
                  <a:srgbClr val="FFFFFF"/>
                </a:solidFill>
                <a:latin typeface="Segoe UI Semibold"/>
                <a:ea typeface="Segoe UI Semibold"/>
              </a:rPr>
              <a:t>研修素材を一括</a:t>
            </a:r>
          </a:p>
        </p:txBody>
      </p:sp>
      <p:sp>
        <p:nvSpPr>
          <p:cNvPr id="29" name="Card Desc 3"/>
          <p:cNvSpPr/>
          <p:nvPr/>
        </p:nvSpPr>
        <p:spPr>
          <a:xfrm>
            <a:off x="8382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リハーサルや研修資料の作成が一発完了。別ツール不要でワークフローを完結できます。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01410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B2A4A"/>
              </a:gs>
              <a:gs pos="100000">
                <a:srgbClr val="162240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1" name="Top Bar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2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3" name="Deco Circle 1"/>
          <p:cNvSpPr/>
          <p:nvPr/>
        </p:nvSpPr>
        <p:spPr>
          <a:xfrm>
            <a:off x="9525000" y="-762000"/>
            <a:ext cx="3810000" cy="3810000"/>
          </a:xfrm>
          <a:prstGeom prst="ellipse">
            <a:avLst/>
          </a:prstGeom>
          <a:solidFill>
            <a:srgbClr val="243B6A">
              <a:alpha val="18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4" name="Deco Circle 2"/>
          <p:cNvSpPr/>
          <p:nvPr/>
        </p:nvSpPr>
        <p:spPr>
          <a:xfrm>
            <a:off x="-1016000" y="4826000"/>
            <a:ext cx="2794000" cy="2794000"/>
          </a:xfrm>
          <a:prstGeom prst="ellipse">
            <a:avLst/>
          </a:prstGeom>
          <a:solidFill>
            <a:srgbClr val="243B6A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5" name="Logo"/>
          <p:cNvSpPr/>
          <p:nvPr/>
        </p:nvSpPr>
        <p:spPr>
          <a:xfrm>
            <a:off x="762000" y="419100"/>
            <a:ext cx="2540000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l">
              <a:buNone/>
            </a:pPr>
            <a:r>
              <a:rPr lang="en-US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16" name="Headline"/>
          <p:cNvSpPr/>
          <p:nvPr/>
        </p:nvSpPr>
        <p:spPr>
          <a:xfrm>
            <a:off x="762000" y="774700"/>
            <a:ext cx="10668000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ctr">
              <a:buNone/>
            </a:pPr>
            <a:r>
              <a:rPr lang="ja-JP" sz="2400" b="1" dirty="0">
                <a:solidFill>
                  <a:srgbClr val="FFFFFF"/>
                </a:solidFill>
                <a:latin typeface="Segoe UI Semibold"/>
                <a:ea typeface="Segoe UI Semibold"/>
              </a:rPr>
              <a:t>さらに強力な</a:t>
            </a:r>
            <a:r>
              <a:rPr lang="ja-JP" sz="2400" b="1" dirty="0">
                <a:solidFill>
                  <a:srgbClr val="4A9EFF"/>
                </a:solidFill>
                <a:latin typeface="Segoe UI Semibold"/>
                <a:ea typeface="Segoe UI Semibold"/>
              </a:rPr>
              <a:t>パワー機能</a:t>
            </a:r>
            <a:r>
              <a:rPr lang="ja-JP" sz="2400" b="1" dirty="0">
                <a:solidFill>
                  <a:srgbClr val="FFFFFF"/>
                </a:solidFill>
                <a:latin typeface="Segoe UI Semibold"/>
                <a:ea typeface="Segoe UI Semibold"/>
              </a:rPr>
              <a:t> — チャート・ビジュアル・戦略</a:t>
            </a:r>
          </a:p>
        </p:txBody>
      </p:sp>
      <p:sp>
        <p:nvSpPr>
          <p:cNvPr id="17" name="Accent Divider"/>
          <p:cNvSpPr/>
          <p:nvPr/>
        </p:nvSpPr>
        <p:spPr>
          <a:xfrm>
            <a:off x="5461000" y="2095500"/>
            <a:ext cx="1270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ja-JP"/>
          </a:p>
        </p:txBody>
      </p:sp>
      <p:sp>
        <p:nvSpPr>
          <p:cNvPr id="18" name="Card BG 1"/>
          <p:cNvSpPr/>
          <p:nvPr/>
        </p:nvSpPr>
        <p:spPr>
          <a:xfrm>
            <a:off x="635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19" name="Ico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00" y="2857500"/>
            <a:ext cx="609600" cy="609600"/>
          </a:xfrm>
          <a:prstGeom prst="rect">
            <a:avLst/>
          </a:prstGeom>
        </p:spPr>
      </p:pic>
      <p:sp>
        <p:nvSpPr>
          <p:cNvPr id="20" name="Card Title 1"/>
          <p:cNvSpPr/>
          <p:nvPr/>
        </p:nvSpPr>
        <p:spPr>
          <a:xfrm>
            <a:off x="889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600" b="1" dirty="0">
                <a:solidFill>
                  <a:srgbClr val="4A9EFF"/>
                </a:solidFill>
                <a:latin typeface="Segoe UI Semibold"/>
                <a:ea typeface="Segoe UI Semibold"/>
              </a:rPr>
              <a:t>ネイティブチャート</a:t>
            </a:r>
          </a:p>
        </p:txBody>
      </p:sp>
      <p:sp>
        <p:nvSpPr>
          <p:cNvPr id="21" name="Card Desc 1"/>
          <p:cNvSpPr/>
          <p:nvPr/>
        </p:nvSpPr>
        <p:spPr>
          <a:xfrm>
            <a:off x="889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データからPowerPointネイティブの編集可能チャートを自動生成。ダブルクリックで数値編集可能、完全Microsoft準拠。</a:t>
            </a:r>
          </a:p>
        </p:txBody>
      </p:sp>
      <p:sp>
        <p:nvSpPr>
          <p:cNvPr id="22" name="Card BG 2"/>
          <p:cNvSpPr/>
          <p:nvPr/>
        </p:nvSpPr>
        <p:spPr>
          <a:xfrm>
            <a:off x="43815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3" name="Ico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857500"/>
            <a:ext cx="609600" cy="609600"/>
          </a:xfrm>
          <a:prstGeom prst="rect">
            <a:avLst/>
          </a:prstGeom>
        </p:spPr>
      </p:pic>
      <p:sp>
        <p:nvSpPr>
          <p:cNvPr id="24" name="Card Title 2"/>
          <p:cNvSpPr/>
          <p:nvPr/>
        </p:nvSpPr>
        <p:spPr>
          <a:xfrm>
            <a:off x="46355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600" b="1" dirty="0">
                <a:solidFill>
                  <a:srgbClr val="00D4AA"/>
                </a:solidFill>
                <a:latin typeface="Segoe UI Semibold"/>
                <a:ea typeface="Segoe UI Semibold"/>
              </a:rPr>
              <a:t>スマートビジュアル</a:t>
            </a:r>
          </a:p>
        </p:txBody>
      </p:sp>
      <p:sp>
        <p:nvSpPr>
          <p:cNvPr id="25" name="Card Desc 2"/>
          <p:cNvSpPr/>
          <p:nvPr/>
        </p:nvSpPr>
        <p:spPr>
          <a:xfrm>
            <a:off x="46355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Web検索で最適な画像を探すか、AIがカスタムビジュアルを生成。アドイン内で完結、外部ツール不要。</a:t>
            </a:r>
          </a:p>
        </p:txBody>
      </p:sp>
      <p:sp>
        <p:nvSpPr>
          <p:cNvPr id="26" name="Card BG 3"/>
          <p:cNvSpPr/>
          <p:nvPr/>
        </p:nvSpPr>
        <p:spPr>
          <a:xfrm>
            <a:off x="8128000" y="2476500"/>
            <a:ext cx="3429000" cy="3937000"/>
          </a:xfrm>
          <a:prstGeom prst="roundRect">
            <a:avLst>
              <a:gd name="adj" fmla="val 5000"/>
            </a:avLst>
          </a:prstGeom>
          <a:solidFill>
            <a:srgbClr val="1E3358">
              <a:alpha val="85000"/>
            </a:srgbClr>
          </a:solidFill>
          <a:ln w="12700">
            <a:solidFill>
              <a:srgbClr val="2A4A7F">
                <a:alpha val="50000"/>
              </a:srgbClr>
            </a:solidFill>
          </a:ln>
        </p:spPr>
        <p:txBody>
          <a:bodyPr/>
          <a:lstStyle/>
          <a:p>
            <a:endParaRPr lang="ja-JP"/>
          </a:p>
        </p:txBody>
      </p:sp>
      <p:pic>
        <p:nvPicPr>
          <p:cNvPr id="27" name="Ico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00" y="2857500"/>
            <a:ext cx="609600" cy="609600"/>
          </a:xfrm>
          <a:prstGeom prst="rect">
            <a:avLst/>
          </a:prstGeom>
        </p:spPr>
      </p:pic>
      <p:sp>
        <p:nvSpPr>
          <p:cNvPr id="28" name="Card Title 3"/>
          <p:cNvSpPr/>
          <p:nvPr/>
        </p:nvSpPr>
        <p:spPr>
          <a:xfrm>
            <a:off x="8382000" y="36830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600" b="1" dirty="0">
                <a:solidFill>
                  <a:srgbClr val="FFFFFF"/>
                </a:solidFill>
                <a:latin typeface="Segoe UI Semibold"/>
                <a:ea typeface="Segoe UI Semibold"/>
              </a:rPr>
              <a:t>戦略ガイドモード</a:t>
            </a:r>
          </a:p>
        </p:txBody>
      </p:sp>
      <p:sp>
        <p:nvSpPr>
          <p:cNvPr id="29" name="Card Desc 3"/>
          <p:cNvSpPr/>
          <p:nvPr/>
        </p:nvSpPr>
        <p:spPr>
          <a:xfrm>
            <a:off x="8382000" y="4254500"/>
            <a:ext cx="2921000" cy="1778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>
              <a:buNone/>
            </a:pPr>
            <a:r>
              <a:rPr lang="ja-JP" sz="1200" dirty="0">
                <a:solidFill>
                  <a:srgbClr val="B8C5D6"/>
                </a:solidFill>
                <a:latin typeface="Segoe UI"/>
                <a:ea typeface="Segoe UI"/>
              </a:rPr>
              <a:t>AIが戦略コンサルタントとして意図とナラティブ構造を探索し、説得力のあるデッキをワンクリック生成。</a:t>
            </a:r>
          </a:p>
        </p:txBody>
      </p:sp>
    </p:spTree>
    <p:extLst>
      <p:ext uri="{BB962C8B-B14F-4D97-AF65-F5344CB8AC3E}">
        <p14:creationId xmlns:p14="http://schemas.microsoft.com/office/powerpoint/2010/main" val="20667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B2A4A"/>
              </a:gs>
              <a:gs pos="100000">
                <a:srgbClr val="0F1A2E"/>
              </a:gs>
            </a:gsLst>
            <a:lin ang="5400000" scaled="1"/>
          </a:gra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3" name="Top Bar"/>
          <p:cNvSpPr/>
          <p:nvPr/>
        </p:nvSpPr>
        <p:spPr>
          <a:xfrm>
            <a:off x="0" y="0"/>
            <a:ext cx="1219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4" name="Bottom Bar"/>
          <p:cNvSpPr/>
          <p:nvPr/>
        </p:nvSpPr>
        <p:spPr>
          <a:xfrm>
            <a:off x="0" y="6819900"/>
            <a:ext cx="12192000" cy="381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5" name="Deco Circle 1"/>
          <p:cNvSpPr/>
          <p:nvPr/>
        </p:nvSpPr>
        <p:spPr>
          <a:xfrm>
            <a:off x="9144000" y="-1016000"/>
            <a:ext cx="4445000" cy="4445000"/>
          </a:xfrm>
          <a:prstGeom prst="ellipse">
            <a:avLst/>
          </a:prstGeom>
          <a:solidFill>
            <a:srgbClr val="4A9EFF">
              <a:alpha val="8000"/>
            </a:srgbClr>
          </a:soli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6" name="Deco Circle 2"/>
          <p:cNvSpPr/>
          <p:nvPr/>
        </p:nvSpPr>
        <p:spPr>
          <a:xfrm>
            <a:off x="-1270000" y="4445000"/>
            <a:ext cx="3556000" cy="3556000"/>
          </a:xfrm>
          <a:prstGeom prst="ellipse">
            <a:avLst/>
          </a:prstGeom>
          <a:solidFill>
            <a:srgbClr val="00D4AA">
              <a:alpha val="6000"/>
            </a:srgbClr>
          </a:soli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7" name="Logo"/>
          <p:cNvSpPr txBox="1"/>
          <p:nvPr/>
        </p:nvSpPr>
        <p:spPr>
          <a:xfrm>
            <a:off x="762000" y="381000"/>
            <a:ext cx="2540000" cy="381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>
            <a:noAutofit/>
          </a:bodyPr>
          <a:lstStyle/>
          <a:p>
            <a:pPr algn="l">
              <a:buNone/>
            </a:pPr>
            <a:r>
              <a:rPr lang="en-US" sz="1200" b="1" dirty="0">
                <a:solidFill>
                  <a:srgbClr val="4A9EFF"/>
                </a:solidFill>
                <a:latin typeface="Segoe UI Semibold"/>
                <a:ea typeface="Segoe UI Semibold"/>
              </a:rPr>
              <a:t>Genspark</a:t>
            </a:r>
          </a:p>
        </p:txBody>
      </p:sp>
      <p:sp>
        <p:nvSpPr>
          <p:cNvPr id="8" name="Heading"/>
          <p:cNvSpPr txBox="1"/>
          <p:nvPr/>
        </p:nvSpPr>
        <p:spPr>
          <a:xfrm>
            <a:off x="1651000" y="1651000"/>
            <a:ext cx="8890000" cy="889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>
            <a:noAutofit/>
          </a:bodyPr>
          <a:lstStyle/>
          <a:p>
            <a:pPr algn="ctr">
              <a:buNone/>
            </a:pPr>
            <a:r>
              <a:rPr lang="ja-JP" sz="3200" b="1" dirty="0">
                <a:solidFill>
                  <a:srgbClr val="FFFFFF"/>
                </a:solidFill>
                <a:latin typeface="Segoe UI Semibold"/>
                <a:ea typeface="Segoe UI Semibold"/>
              </a:rPr>
              <a:t>今すぐ始めよう</a:t>
            </a:r>
          </a:p>
        </p:txBody>
      </p:sp>
      <p:sp>
        <p:nvSpPr>
          <p:cNvPr id="9" name="Divider"/>
          <p:cNvSpPr/>
          <p:nvPr/>
        </p:nvSpPr>
        <p:spPr>
          <a:xfrm>
            <a:off x="5080000" y="2730500"/>
            <a:ext cx="2032000" cy="50800"/>
          </a:xfrm>
          <a:prstGeom prst="rect">
            <a:avLst/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10" name="Subtitle"/>
          <p:cNvSpPr txBox="1"/>
          <p:nvPr/>
        </p:nvSpPr>
        <p:spPr>
          <a:xfrm>
            <a:off x="1651000" y="2984500"/>
            <a:ext cx="8890000" cy="508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>
            <a:noAutofit/>
          </a:bodyPr>
          <a:lstStyle/>
          <a:p>
            <a:pPr algn="ctr">
              <a:buNone/>
            </a:pPr>
            <a:r>
              <a:rPr lang="ja-JP" sz="1600" dirty="0">
                <a:solidFill>
                  <a:srgbClr val="B8C5D6"/>
                </a:solidFill>
                <a:latin typeface="Segoe UI"/>
                <a:ea typeface="Segoe UI"/>
              </a:rPr>
              <a:t>ビジネスプレゼンテーション体験を一新する</a:t>
            </a:r>
          </a:p>
        </p:txBody>
      </p:sp>
      <p:sp>
        <p:nvSpPr>
          <p:cNvPr id="11" name="CTA BG"/>
          <p:cNvSpPr/>
          <p:nvPr/>
        </p:nvSpPr>
        <p:spPr>
          <a:xfrm>
            <a:off x="3937000" y="3937000"/>
            <a:ext cx="4318000" cy="698500"/>
          </a:xfrm>
          <a:prstGeom prst="roundRect">
            <a:avLst>
              <a:gd name="adj" fmla="val 25000"/>
            </a:avLst>
          </a:prstGeom>
          <a:gradFill>
            <a:gsLst>
              <a:gs pos="0">
                <a:srgbClr val="4A9EFF"/>
              </a:gs>
              <a:gs pos="100000">
                <a:srgbClr val="00D4AA"/>
              </a:gs>
            </a:gsLst>
            <a:lin ang="0" scaled="1"/>
          </a:gradFill>
          <a:ln>
            <a:noFill/>
          </a:ln>
        </p:spPr>
        <p:txBody>
          <a:bodyPr wrap="square" anchor="ctr"/>
          <a:lstStyle/>
          <a:p>
            <a:endParaRPr lang="en-US"/>
          </a:p>
        </p:txBody>
      </p:sp>
      <p:sp>
        <p:nvSpPr>
          <p:cNvPr id="12" name="CTA Text"/>
          <p:cNvSpPr txBox="1"/>
          <p:nvPr/>
        </p:nvSpPr>
        <p:spPr>
          <a:xfrm>
            <a:off x="3937000" y="3937000"/>
            <a:ext cx="4318000" cy="6985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>
            <a:noAutofit/>
          </a:bodyPr>
          <a:lstStyle/>
          <a:p>
            <a:pPr algn="ctr">
              <a:buNone/>
            </a:pPr>
            <a:r>
              <a:rPr lang="ja-JP" sz="1600" b="1" dirty="0">
                <a:solidFill>
                  <a:srgbClr val="FFFFFF"/>
                </a:solidFill>
                <a:latin typeface="Segoe UI Semibold"/>
                <a:ea typeface="Segoe UI Semibold"/>
              </a:rPr>
              <a:t>今すぐインストール</a:t>
            </a:r>
          </a:p>
        </p:txBody>
      </p:sp>
      <p:sp>
        <p:nvSpPr>
          <p:cNvPr id="13" name="URL"/>
          <p:cNvSpPr txBox="1"/>
          <p:nvPr/>
        </p:nvSpPr>
        <p:spPr>
          <a:xfrm>
            <a:off x="2921000" y="4953000"/>
            <a:ext cx="6350000" cy="381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>
            <a:noAutofit/>
          </a:bodyPr>
          <a:lstStyle/>
          <a:p>
            <a:pPr algn="ctr">
              <a:buNone/>
            </a:pPr>
            <a:r>
              <a:rPr lang="en-US" sz="1100" dirty="0">
                <a:solidFill>
                  <a:srgbClr val="4A9EFF"/>
                </a:solidFill>
                <a:latin typeface="Segoe UI"/>
                <a:ea typeface="Segoe UI"/>
              </a:rPr>
              <a:t>genspark.ai/genspark-for-powerpoint</a:t>
            </a:r>
          </a:p>
        </p:txBody>
      </p:sp>
      <p:sp>
        <p:nvSpPr>
          <p:cNvPr id="14" name="Desc"/>
          <p:cNvSpPr txBox="1"/>
          <p:nvPr/>
        </p:nvSpPr>
        <p:spPr>
          <a:xfrm>
            <a:off x="2286000" y="5461000"/>
            <a:ext cx="7620000" cy="4445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>
            <a:noAutofit/>
          </a:bodyPr>
          <a:lstStyle/>
          <a:p>
            <a:pPr algn="ctr">
              <a:buNone/>
            </a:pPr>
            <a:r>
              <a:rPr lang="ja-JP" sz="1000" dirty="0">
                <a:solidFill>
                  <a:srgbClr val="B8C5D6"/>
                </a:solidFill>
                <a:latin typeface="Segoe UI"/>
                <a:ea typeface="Segoe UI"/>
              </a:rPr>
              <a:t>すべての企業プレゼンを正確・プロフェッショナル・高効率に</a:t>
            </a:r>
          </a:p>
        </p:txBody>
      </p:sp>
    </p:spTree>
    <p:extLst>
      <p:ext uri="{BB962C8B-B14F-4D97-AF65-F5344CB8AC3E}">
        <p14:creationId xmlns:p14="http://schemas.microsoft.com/office/powerpoint/2010/main" val="880387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c494a4e-09b4-436f-a2ab-b8e3783ff2db}">
  <we:reference id="WA200010473" version="1.0.0.2" store="en-US" storeType="OMEX"/>
  <we:alternateReferences/>
  <we:properties>
    <we:property name="Microsoft.Office.CampaignId" value="&quot;none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Purpose xmlns="f577acbf-5b0b-4b4f-9948-268e97f8d3a4">Informational</Document_x0020_Purpose>
    <Initiatives xmlns="f577acbf-5b0b-4b4f-9948-268e97f8d3a4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401524DC532D42A0E0ED886331A72B" ma:contentTypeVersion="13" ma:contentTypeDescription="Create a new document." ma:contentTypeScope="" ma:versionID="d936d863d335d354da51eb78ca1ae338">
  <xsd:schema xmlns:xsd="http://www.w3.org/2001/XMLSchema" xmlns:xs="http://www.w3.org/2001/XMLSchema" xmlns:p="http://schemas.microsoft.com/office/2006/metadata/properties" xmlns:ns2="f577acbf-5b0b-4b4f-9948-268e97f8d3a4" xmlns:ns3="b1e4d6ee-9f6f-43f8-a618-24f3d84da28f" targetNamespace="http://schemas.microsoft.com/office/2006/metadata/properties" ma:root="true" ma:fieldsID="5fbac08d56b1b04aa33acbc31e882ce9" ns2:_="" ns3:_="">
    <xsd:import namespace="f577acbf-5b0b-4b4f-9948-268e97f8d3a4"/>
    <xsd:import namespace="b1e4d6ee-9f6f-43f8-a618-24f3d84da2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Document_x0020_Purpose" minOccurs="0"/>
                <xsd:element ref="ns2:Initiative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7acbf-5b0b-4b4f-9948-268e97f8d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ocument_x0020_Purpose" ma:index="14" nillable="true" ma:displayName="Document Purpose" ma:default="Informational" ma:format="Dropdown" ma:internalName="Document_x0020_Purpose">
      <xsd:simpleType>
        <xsd:restriction base="dms:Choice">
          <xsd:enumeration value="Informational"/>
          <xsd:enumeration value="Feature Spec"/>
          <xsd:enumeration value="Engineering Design"/>
          <xsd:enumeration value="Planning"/>
        </xsd:restriction>
      </xsd:simpleType>
    </xsd:element>
    <xsd:element name="Initiatives" ma:index="15" nillable="true" ma:displayName="Initiatives" ma:description="List of initiatives related to this document" ma:internalName="Initiativ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d-in MAU"/>
                    <xsd:enumeration value="Custom Functions"/>
                    <xsd:enumeration value="Data &amp; Analytics"/>
                    <xsd:enumeration value="DevEx: Portals &amp; Programs"/>
                    <xsd:enumeration value="DevEx: Tools &amp; Libraries"/>
                    <xsd:enumeration value="Engineering"/>
                    <xsd:enumeration value="Excel API"/>
                    <xsd:enumeration value="In-Market Support"/>
                    <xsd:enumeration value="Maker Access"/>
                    <xsd:enumeration value="SDX Runtime &amp; Partners"/>
                    <xsd:enumeration value="SDX Service Delivery"/>
                    <xsd:enumeration value="SDX API &amp; Pipeline"/>
                    <xsd:enumeration value="Shield &amp; OCE"/>
                  </xsd:restriction>
                </xsd:simpleType>
              </xsd:element>
            </xsd:sequence>
          </xsd:extension>
        </xsd:complexContent>
      </xsd:complex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4d6ee-9f6f-43f8-a618-24f3d84da2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1AFCC0-734A-4A90-A597-A1CB34860D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7AB1FA-2F28-4684-9230-02ACEB6C0B0A}">
  <ds:schemaRefs>
    <ds:schemaRef ds:uri="b1e4d6ee-9f6f-43f8-a618-24f3d84da28f"/>
    <ds:schemaRef ds:uri="http://purl.org/dc/terms/"/>
    <ds:schemaRef ds:uri="http://schemas.openxmlformats.org/package/2006/metadata/core-properties"/>
    <ds:schemaRef ds:uri="f577acbf-5b0b-4b4f-9948-268e97f8d3a4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79EAE08-AAD0-49B9-BF66-164C225CC5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7acbf-5b0b-4b4f-9948-268e97f8d3a4"/>
    <ds:schemaRef ds:uri="b1e4d6ee-9f6f-43f8-a618-24f3d84da2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490</Words>
  <Application>Microsoft Office PowerPoint</Application>
  <PresentationFormat>ワイド画面</PresentationFormat>
  <Paragraphs>60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Segoe UI Semibold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考司 山口</cp:lastModifiedBy>
  <cp:revision>4</cp:revision>
  <dcterms:created xsi:type="dcterms:W3CDTF">2018-06-07T21:39:02Z</dcterms:created>
  <dcterms:modified xsi:type="dcterms:W3CDTF">2026-04-13T03:04:13Z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0x010100CD401524DC532D42A0E0ED886331A72B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t-dahop@microsoft.com</vt:lpwstr>
  </property>
  <property fmtid="{D5CDD505-2E9C-101B-9397-08002B2CF9AE}" pid="6" name="MSIP_Label_f42aa342-8706-4288-bd11-ebb85995028c_SetDate">
    <vt:lpwstr>2018-06-18T13:45:27.3782680Z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